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6"/>
  </p:notesMasterIdLst>
  <p:sldIdLst>
    <p:sldId id="264" r:id="rId2"/>
    <p:sldId id="272" r:id="rId3"/>
    <p:sldId id="261" r:id="rId4"/>
    <p:sldId id="262" r:id="rId5"/>
    <p:sldId id="263" r:id="rId6"/>
    <p:sldId id="260" r:id="rId7"/>
    <p:sldId id="258" r:id="rId8"/>
    <p:sldId id="259" r:id="rId9"/>
    <p:sldId id="257" r:id="rId10"/>
    <p:sldId id="286" r:id="rId11"/>
    <p:sldId id="285" r:id="rId12"/>
    <p:sldId id="284" r:id="rId13"/>
    <p:sldId id="287" r:id="rId14"/>
    <p:sldId id="283" r:id="rId15"/>
    <p:sldId id="288" r:id="rId16"/>
    <p:sldId id="273" r:id="rId17"/>
    <p:sldId id="265" r:id="rId18"/>
    <p:sldId id="266" r:id="rId19"/>
    <p:sldId id="270" r:id="rId20"/>
    <p:sldId id="267" r:id="rId21"/>
    <p:sldId id="268" r:id="rId22"/>
    <p:sldId id="271" r:id="rId23"/>
    <p:sldId id="290" r:id="rId24"/>
    <p:sldId id="289" r:id="rId25"/>
    <p:sldId id="292" r:id="rId26"/>
    <p:sldId id="291" r:id="rId27"/>
    <p:sldId id="274" r:id="rId28"/>
    <p:sldId id="277" r:id="rId29"/>
    <p:sldId id="275" r:id="rId30"/>
    <p:sldId id="276" r:id="rId31"/>
    <p:sldId id="278" r:id="rId32"/>
    <p:sldId id="279" r:id="rId33"/>
    <p:sldId id="280" r:id="rId34"/>
    <p:sldId id="28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784" autoAdjust="0"/>
  </p:normalViewPr>
  <p:slideViewPr>
    <p:cSldViewPr snapToGrid="0">
      <p:cViewPr varScale="1">
        <p:scale>
          <a:sx n="56" d="100"/>
          <a:sy n="56" d="100"/>
        </p:scale>
        <p:origin x="10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23:09:24.3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1,'1296'0,"-1235"3,0 3,79 18,56 6,-153-27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23:18:57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66,'2'-3,"0"0,0 0,0 1,1-1,0 1,-1-1,1 1,0 0,0 0,0 0,0 1,1-1,-1 1,0-1,6 0,8-3,33-4,72-2,159 5,-181 6,2077 1,-768 1,-1289-2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EA325-A326-4910-BD26-0E4AD64C1A49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B4653-DD9F-4D0F-9CC3-4FC5EBCD7A66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162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35833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32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9095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8723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25587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3897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5625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9080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6342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12301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Rush, slowdown, breath – with our other penguins</a:t>
            </a:r>
          </a:p>
          <a:p>
            <a:r>
              <a:rPr lang="en-US" altLang="zh-HK" dirty="0"/>
              <a:t>Now it’s time to consider replacing these penguins (RESET) How do we </a:t>
            </a:r>
            <a:r>
              <a:rPr lang="en-US" altLang="zh-HK" dirty="0" err="1"/>
              <a:t>wanna</a:t>
            </a:r>
            <a:r>
              <a:rPr lang="en-US" altLang="zh-HK" dirty="0"/>
              <a:t> go about doing that</a:t>
            </a:r>
          </a:p>
          <a:p>
            <a:r>
              <a:rPr lang="en-US" altLang="zh-HK" dirty="0"/>
              <a:t>A vi – closure,</a:t>
            </a:r>
            <a:r>
              <a:rPr lang="zh-HK" altLang="en-US" dirty="0"/>
              <a:t> </a:t>
            </a:r>
            <a:r>
              <a:rPr lang="en-US" altLang="zh-HK" dirty="0"/>
              <a:t>pause</a:t>
            </a:r>
          </a:p>
          <a:p>
            <a:r>
              <a:rPr lang="en-US" altLang="zh-HK" dirty="0" err="1"/>
              <a:t>Isotony</a:t>
            </a:r>
            <a:r>
              <a:rPr lang="en-US" altLang="zh-HK" dirty="0"/>
              <a:t> – I should say a fungus, okay this Aspergillosis fungus</a:t>
            </a:r>
          </a:p>
          <a:p>
            <a:r>
              <a:rPr lang="en-US" altLang="zh-HK" dirty="0"/>
              <a:t>Tune gestalt – how do we </a:t>
            </a:r>
            <a:r>
              <a:rPr lang="en-US" altLang="zh-HK" dirty="0" err="1"/>
              <a:t>wanna</a:t>
            </a:r>
            <a:r>
              <a:rPr lang="en-US" altLang="zh-HK" dirty="0"/>
              <a:t> go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852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1483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989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1697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951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HK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5564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5243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0363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6139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0997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820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7140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9878963-4D72-4D65-8FC9-3BC2BDF1FF72}" type="datetimeFigureOut">
              <a:rPr lang="zh-HK" altLang="en-US" smtClean="0"/>
              <a:t>10/11/2022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29B9EABA-9E4E-4368-A7F7-6DD656B13C9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2089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5533E5-EDC9-BCAB-5732-1872169C3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Annotating intonation units in the Taiwan Mandarin Corpus</a:t>
            </a:r>
            <a:endParaRPr lang="zh-TW" altLang="en-US" sz="60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087B3E4-3369-E9BF-4499-CFF7ED6FE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Ryan Ka Yau Lai</a:t>
            </a:r>
          </a:p>
          <a:p>
            <a:r>
              <a:rPr lang="en-US" altLang="zh-TW" dirty="0"/>
              <a:t>University of California, Santa Barbara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18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025_sameshop">
            <a:hlinkClick r:id="" action="ppaction://media"/>
            <a:extLst>
              <a:ext uri="{FF2B5EF4-FFF2-40B4-BE49-F238E27FC236}">
                <a16:creationId xmlns:a16="http://schemas.microsoft.com/office/drawing/2014/main" id="{313981F4-EFF4-43EB-9D5F-7E5E0E44E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8813" y="3863975"/>
            <a:ext cx="406400" cy="406400"/>
          </a:xfrm>
          <a:prstGeom prst="rect">
            <a:avLst/>
          </a:prstGeom>
        </p:spPr>
      </p:pic>
      <p:sp>
        <p:nvSpPr>
          <p:cNvPr id="8" name="標題 14">
            <a:extLst>
              <a:ext uri="{FF2B5EF4-FFF2-40B4-BE49-F238E27FC236}">
                <a16:creationId xmlns:a16="http://schemas.microsoft.com/office/drawing/2014/main" id="{730D1FEF-11D8-4AF6-AD99-D3ADABF6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8"/>
            <a:ext cx="10058400" cy="1609725"/>
          </a:xfrm>
        </p:spPr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33386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4">
            <a:extLst>
              <a:ext uri="{FF2B5EF4-FFF2-40B4-BE49-F238E27FC236}">
                <a16:creationId xmlns:a16="http://schemas.microsoft.com/office/drawing/2014/main" id="{5B52C302-3A1E-4E7E-B3C4-C03EF075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67" y="233172"/>
            <a:ext cx="10058400" cy="1609344"/>
          </a:xfrm>
        </p:spPr>
        <p:txBody>
          <a:bodyPr/>
          <a:lstStyle/>
          <a:p>
            <a:r>
              <a:rPr lang="en-US" altLang="zh-HK" dirty="0"/>
              <a:t>Meaning/Grammar can be misleading </a:t>
            </a:r>
            <a:endParaRPr lang="zh-HK" altLang="en-US" dirty="0"/>
          </a:p>
        </p:txBody>
      </p:sp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C461BDA-1C6B-4B1B-AD0F-B55BD17C6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350" y="1451610"/>
            <a:ext cx="831961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  <p:sp>
        <p:nvSpPr>
          <p:cNvPr id="15" name="標題 14">
            <a:extLst>
              <a:ext uri="{FF2B5EF4-FFF2-40B4-BE49-F238E27FC236}">
                <a16:creationId xmlns:a16="http://schemas.microsoft.com/office/drawing/2014/main" id="{AC0C9DC5-2BF3-4BA8-B92C-928885D3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1129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341A2C7-D728-4C6D-82B5-2F67BFDF0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9" name="標題 4">
            <a:extLst>
              <a:ext uri="{FF2B5EF4-FFF2-40B4-BE49-F238E27FC236}">
                <a16:creationId xmlns:a16="http://schemas.microsoft.com/office/drawing/2014/main" id="{5B52C302-3A1E-4E7E-B3C4-C03EF075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altLang="zh-HK" dirty="0"/>
              <a:t>Pitch</a:t>
            </a:r>
            <a:endParaRPr lang="zh-HK" altLang="en-US" dirty="0"/>
          </a:p>
        </p:txBody>
      </p:sp>
      <p:pic>
        <p:nvPicPr>
          <p:cNvPr id="12" name="TM025_whatshedoing">
            <a:hlinkClick r:id="" action="ppaction://media"/>
            <a:extLst>
              <a:ext uri="{FF2B5EF4-FFF2-40B4-BE49-F238E27FC236}">
                <a16:creationId xmlns:a16="http://schemas.microsoft.com/office/drawing/2014/main" id="{C5FC977B-AFED-4D47-8773-97A723ADD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2524" y="38663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0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M025_rich">
            <a:hlinkClick r:id="" action="ppaction://media"/>
            <a:extLst>
              <a:ext uri="{FF2B5EF4-FFF2-40B4-BE49-F238E27FC236}">
                <a16:creationId xmlns:a16="http://schemas.microsoft.com/office/drawing/2014/main" id="{5E822D2D-177B-46A3-A4ED-1EFC8C0DC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0118" y="2845435"/>
            <a:ext cx="406400" cy="406400"/>
          </a:xfrm>
          <a:prstGeom prst="rect">
            <a:avLst/>
          </a:prstGeom>
        </p:spPr>
      </p:pic>
      <p:sp>
        <p:nvSpPr>
          <p:cNvPr id="13" name="標題 14">
            <a:extLst>
              <a:ext uri="{FF2B5EF4-FFF2-40B4-BE49-F238E27FC236}">
                <a16:creationId xmlns:a16="http://schemas.microsoft.com/office/drawing/2014/main" id="{4AFF5D66-76EF-4043-AB35-AD6EA11F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8"/>
            <a:ext cx="10058400" cy="1609725"/>
          </a:xfrm>
        </p:spPr>
        <p:txBody>
          <a:bodyPr/>
          <a:lstStyle/>
          <a:p>
            <a:r>
              <a:rPr lang="en-US" altLang="zh-HK" dirty="0"/>
              <a:t>Tell me how many IUs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8709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6C09A36-F4B8-4820-99FF-A0612FD5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Isotony</a:t>
            </a:r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3D7ECAE-DD0B-48A1-99C5-352E08485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62" y="0"/>
            <a:ext cx="6299015" cy="6858000"/>
          </a:xfrm>
          <a:prstGeom prst="rect">
            <a:avLst/>
          </a:prstGeom>
        </p:spPr>
      </p:pic>
      <p:pic>
        <p:nvPicPr>
          <p:cNvPr id="9" name="TM025_rich">
            <a:hlinkClick r:id="" action="ppaction://media"/>
            <a:extLst>
              <a:ext uri="{FF2B5EF4-FFF2-40B4-BE49-F238E27FC236}">
                <a16:creationId xmlns:a16="http://schemas.microsoft.com/office/drawing/2014/main" id="{5E822D2D-177B-46A3-A4ED-1EFC8C0DC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0118" y="28454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6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Endnotes (i.e. prosodic types of IUs)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069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HK" sz="3000">
                <a:solidFill>
                  <a:srgbClr val="FFFFFF"/>
                </a:solidFill>
              </a:rPr>
              <a:t>What’s an endnote?</a:t>
            </a:r>
            <a:endParaRPr lang="zh-HK" altLang="en-US" sz="30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US" altLang="zh-TW"/>
              <a:t>Informally: ‘Punctuation marks’</a:t>
            </a:r>
          </a:p>
          <a:p>
            <a:r>
              <a:rPr lang="en-US" altLang="zh-TW"/>
              <a:t>Give the intonational type of the IU, especially near the end</a:t>
            </a:r>
          </a:p>
          <a:p>
            <a:r>
              <a:rPr lang="en-US" altLang="zh-TW"/>
              <a:t>Remember: This is about </a:t>
            </a:r>
            <a:r>
              <a:rPr lang="en-US" altLang="zh-TW" b="1"/>
              <a:t>sound</a:t>
            </a:r>
            <a:r>
              <a:rPr lang="en-US" altLang="zh-TW"/>
              <a:t>, especially </a:t>
            </a:r>
            <a:r>
              <a:rPr lang="en-US" altLang="zh-TW" b="1"/>
              <a:t>pitch</a:t>
            </a:r>
            <a:r>
              <a:rPr lang="en-US" altLang="zh-TW"/>
              <a:t>; </a:t>
            </a:r>
            <a:r>
              <a:rPr lang="en-US" altLang="zh-TW" b="1"/>
              <a:t>not</a:t>
            </a:r>
            <a:r>
              <a:rPr lang="en-US" altLang="zh-TW"/>
              <a:t> meaning!</a:t>
            </a:r>
          </a:p>
          <a:p>
            <a:r>
              <a:rPr lang="en-US" altLang="zh-TW"/>
              <a:t>Four types of endnotes:</a:t>
            </a:r>
          </a:p>
          <a:p>
            <a:pPr lvl="1"/>
            <a:r>
              <a:rPr lang="en-US" altLang="zh-TW" err="1"/>
              <a:t>Continuining</a:t>
            </a:r>
            <a:r>
              <a:rPr lang="en-US" altLang="zh-TW"/>
              <a:t> (‘comma’, stable): ,</a:t>
            </a:r>
          </a:p>
          <a:p>
            <a:pPr lvl="1"/>
            <a:r>
              <a:rPr lang="en-US" altLang="zh-TW"/>
              <a:t>Appeal (‘question mark’, rising): ?</a:t>
            </a:r>
          </a:p>
          <a:p>
            <a:pPr lvl="1"/>
            <a:r>
              <a:rPr lang="en-US" altLang="zh-TW"/>
              <a:t>Statement (‘period’, falling): ?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965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altLang="zh-TW" dirty="0"/>
              <a:t>Four types of endnotes</a:t>
            </a:r>
            <a:endParaRPr lang="zh-HK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093B8-A2CC-4243-9D24-415419DA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74CD84-957F-E452-0D7E-4BB3A1F1D0E6}"/>
              </a:ext>
            </a:extLst>
          </p:cNvPr>
          <p:cNvGrpSpPr/>
          <p:nvPr/>
        </p:nvGrpSpPr>
        <p:grpSpPr>
          <a:xfrm>
            <a:off x="-2838519" y="1173832"/>
            <a:ext cx="12803277" cy="6518667"/>
            <a:chOff x="-3078477" y="1175041"/>
            <a:chExt cx="12803277" cy="6518667"/>
          </a:xfrm>
        </p:grpSpPr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362995F-B98A-75DF-7D69-54D05B210FCC}"/>
                </a:ext>
              </a:extLst>
            </p:cNvPr>
            <p:cNvSpPr/>
            <p:nvPr/>
          </p:nvSpPr>
          <p:spPr>
            <a:xfrm>
              <a:off x="-3078477" y="1175041"/>
              <a:ext cx="6518667" cy="6518667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scene3d>
              <a:camera prst="orthographicFront"/>
              <a:lightRig rig="flat" dir="t"/>
            </a:scene3d>
            <a:sp3d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6D4DC4A-9616-7FDC-7D63-EE33DE449A1B}"/>
                </a:ext>
              </a:extLst>
            </p:cNvPr>
            <p:cNvSpPr/>
            <p:nvPr/>
          </p:nvSpPr>
          <p:spPr>
            <a:xfrm>
              <a:off x="2942767" y="2385558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Continuing (‘comma’, stable)</a:t>
              </a:r>
              <a:endParaRPr lang="zh-TW" altLang="en-US" sz="2300" kern="12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31C6077-FA5D-E51A-A34A-60DE9F7D2C63}"/>
                </a:ext>
              </a:extLst>
            </p:cNvPr>
            <p:cNvSpPr/>
            <p:nvPr/>
          </p:nvSpPr>
          <p:spPr>
            <a:xfrm>
              <a:off x="2477193" y="2292443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,</a:t>
              </a:r>
              <a:endParaRPr lang="zh-TW" altLang="en-US" sz="3600" dirty="0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581AC788-D379-B809-FA82-B2B0DC8704B5}"/>
                </a:ext>
              </a:extLst>
            </p:cNvPr>
            <p:cNvSpPr/>
            <p:nvPr/>
          </p:nvSpPr>
          <p:spPr>
            <a:xfrm>
              <a:off x="3369846" y="3503129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Appeal (‘question mark’, rising)</a:t>
              </a:r>
              <a:endParaRPr lang="zh-TW" altLang="en-US" sz="2300" kern="1200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069E7F6-1B81-D8A6-BA7F-7D0BF42BE049}"/>
                </a:ext>
              </a:extLst>
            </p:cNvPr>
            <p:cNvSpPr/>
            <p:nvPr/>
          </p:nvSpPr>
          <p:spPr>
            <a:xfrm>
              <a:off x="2904272" y="3410014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?</a:t>
              </a:r>
              <a:endParaRPr lang="zh-TW" altLang="en-US" sz="3600" dirty="0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47144115-020F-DB96-93D1-9E04C4B8CE8F}"/>
                </a:ext>
              </a:extLst>
            </p:cNvPr>
            <p:cNvSpPr/>
            <p:nvPr/>
          </p:nvSpPr>
          <p:spPr>
            <a:xfrm>
              <a:off x="3369846" y="4620700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Statement (‘period’, falling)</a:t>
              </a:r>
              <a:endParaRPr lang="zh-TW" altLang="en-US" sz="2300" kern="1200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F88822E-11EB-3502-8C6E-E7C677BC284B}"/>
                </a:ext>
              </a:extLst>
            </p:cNvPr>
            <p:cNvSpPr/>
            <p:nvPr/>
          </p:nvSpPr>
          <p:spPr>
            <a:xfrm>
              <a:off x="2904272" y="4527586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.</a:t>
              </a:r>
              <a:endParaRPr lang="zh-TW" altLang="en-US" sz="3600" dirty="0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AC873938-0016-07B8-58D9-B899A35B24C0}"/>
                </a:ext>
              </a:extLst>
            </p:cNvPr>
            <p:cNvSpPr/>
            <p:nvPr/>
          </p:nvSpPr>
          <p:spPr>
            <a:xfrm>
              <a:off x="2942767" y="5738272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Truncation (‘dash’, when you feel the IU was not finished)</a:t>
              </a:r>
              <a:endParaRPr lang="zh-TW" altLang="en-US" sz="2300" kern="12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BCADA97-3A44-EE12-9277-35277238F6A4}"/>
                </a:ext>
              </a:extLst>
            </p:cNvPr>
            <p:cNvSpPr/>
            <p:nvPr/>
          </p:nvSpPr>
          <p:spPr>
            <a:xfrm>
              <a:off x="2477193" y="5645157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altLang="zh-TW" sz="3600" dirty="0"/>
                <a:t>--</a:t>
              </a:r>
              <a:endParaRPr lang="zh-TW" altLang="en-US" sz="36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10EF7D-1A59-06CB-8697-3E59AED93135}"/>
              </a:ext>
            </a:extLst>
          </p:cNvPr>
          <p:cNvSpPr txBox="1"/>
          <p:nvPr/>
        </p:nvSpPr>
        <p:spPr>
          <a:xfrm>
            <a:off x="3047134" y="3244334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,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20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67640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Intonation units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708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m,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answers.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answered,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twenty-three.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York.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41374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428492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That,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 --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fungus,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penguins.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penguins,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that.</a:t>
            </a:r>
          </a:p>
        </p:txBody>
      </p:sp>
    </p:spTree>
    <p:extLst>
      <p:ext uri="{BB962C8B-B14F-4D97-AF65-F5344CB8AC3E}">
        <p14:creationId xmlns:p14="http://schemas.microsoft.com/office/powerpoint/2010/main" val="262499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F6974-A3EB-41D6-AFDD-9BCE2EE8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the endnote …</a:t>
            </a:r>
            <a:endParaRPr lang="zh-HK" altLang="en-US" dirty="0"/>
          </a:p>
        </p:txBody>
      </p:sp>
      <p:pic>
        <p:nvPicPr>
          <p:cNvPr id="9" name="TM025_reality">
            <a:hlinkClick r:id="" action="ppaction://media"/>
            <a:extLst>
              <a:ext uri="{FF2B5EF4-FFF2-40B4-BE49-F238E27FC236}">
                <a16:creationId xmlns:a16="http://schemas.microsoft.com/office/drawing/2014/main" id="{2A007113-328F-4E67-B012-EA294F5CD65B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850" y="3979863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3184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F6974-A3EB-41D6-AFDD-9BCE2EE8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What counts as rise? The tone</a:t>
            </a:r>
            <a:endParaRPr lang="zh-HK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E23DC9-D183-46D9-8502-E046AD90F6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64990" y="2193925"/>
            <a:ext cx="4164532" cy="397827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9480F6-91FD-491E-BB85-9B6BEE8547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HK" dirty="0"/>
              <a:t>The F0 is actually not increasing much</a:t>
            </a:r>
          </a:p>
          <a:p>
            <a:r>
              <a:rPr lang="en-US" altLang="zh-HK" dirty="0"/>
              <a:t>But </a:t>
            </a:r>
            <a:r>
              <a:rPr lang="zh-TW" altLang="en-US" dirty="0"/>
              <a:t>第二聲 </a:t>
            </a:r>
            <a:r>
              <a:rPr lang="en-US" altLang="zh-TW" dirty="0"/>
              <a:t>normally ends higher than </a:t>
            </a:r>
            <a:r>
              <a:rPr lang="zh-TW" altLang="en-US" dirty="0"/>
              <a:t>輕聲</a:t>
            </a:r>
            <a:endParaRPr lang="en-US" altLang="zh-TW" dirty="0"/>
          </a:p>
          <a:p>
            <a:r>
              <a:rPr lang="en-US" altLang="zh-HK" dirty="0"/>
              <a:t>‘Stable’ pitch contour is a rise</a:t>
            </a:r>
          </a:p>
          <a:p>
            <a:r>
              <a:rPr lang="en-US" altLang="zh-HK" dirty="0"/>
              <a:t>When you think about whether something has risen / fallen, think about the TYPICAL pitch taking the tone into consideration, </a:t>
            </a:r>
            <a:r>
              <a:rPr lang="en-US" altLang="zh-HK" i="1" dirty="0"/>
              <a:t>then</a:t>
            </a:r>
            <a:r>
              <a:rPr lang="en-US" altLang="zh-HK" dirty="0"/>
              <a:t> whether it’s rising / falling</a:t>
            </a:r>
            <a:endParaRPr lang="zh-HK" altLang="en-US" dirty="0"/>
          </a:p>
        </p:txBody>
      </p:sp>
      <p:pic>
        <p:nvPicPr>
          <p:cNvPr id="9" name="TM025_reality">
            <a:hlinkClick r:id="" action="ppaction://media"/>
            <a:extLst>
              <a:ext uri="{FF2B5EF4-FFF2-40B4-BE49-F238E27FC236}">
                <a16:creationId xmlns:a16="http://schemas.microsoft.com/office/drawing/2014/main" id="{A783BCAF-F7FF-4111-A0D1-83E1F2332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2474" y="56143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8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23A52-5BDE-45A5-ADF1-9A1FB71F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Tell me the endnote …</a:t>
            </a:r>
            <a:endParaRPr lang="zh-HK" altLang="en-US" dirty="0"/>
          </a:p>
        </p:txBody>
      </p:sp>
      <p:pic>
        <p:nvPicPr>
          <p:cNvPr id="9" name="TM025_noneedlife">
            <a:hlinkClick r:id="" action="ppaction://media"/>
            <a:extLst>
              <a:ext uri="{FF2B5EF4-FFF2-40B4-BE49-F238E27FC236}">
                <a16:creationId xmlns:a16="http://schemas.microsoft.com/office/drawing/2014/main" id="{F59F8EB8-ED2A-418A-B550-547B100DC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088" y="4663440"/>
            <a:ext cx="406400" cy="406400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508EA21-1F77-4667-9925-C41BA9758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0984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23A52-5BDE-45A5-ADF1-9A1FB71F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Careful of creaks!</a:t>
            </a:r>
            <a:endParaRPr lang="zh-HK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A6BD888-C876-414C-83C2-D130C74397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37178" y="0"/>
            <a:ext cx="4201965" cy="6504518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E1C5ED-C0A3-4650-AB36-4EC68A4CB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395728"/>
            <a:ext cx="4754880" cy="3977640"/>
          </a:xfrm>
        </p:spPr>
        <p:txBody>
          <a:bodyPr/>
          <a:lstStyle/>
          <a:p>
            <a:r>
              <a:rPr lang="en-US" altLang="zh-HK" dirty="0"/>
              <a:t>Sometimes, you can’t hear the fall directly</a:t>
            </a:r>
          </a:p>
          <a:p>
            <a:r>
              <a:rPr lang="en-US" altLang="zh-HK" dirty="0"/>
              <a:t>Because it’s creaky voice instead</a:t>
            </a:r>
          </a:p>
          <a:p>
            <a:r>
              <a:rPr lang="zh-TW" altLang="en-US" dirty="0"/>
              <a:t>活 </a:t>
            </a:r>
            <a:r>
              <a:rPr lang="en-US" altLang="zh-TW" dirty="0"/>
              <a:t>is very low here!</a:t>
            </a:r>
            <a:endParaRPr lang="zh-HK" altLang="en-US" dirty="0"/>
          </a:p>
        </p:txBody>
      </p:sp>
      <p:pic>
        <p:nvPicPr>
          <p:cNvPr id="9" name="TM025_noneedlife">
            <a:hlinkClick r:id="" action="ppaction://media"/>
            <a:extLst>
              <a:ext uri="{FF2B5EF4-FFF2-40B4-BE49-F238E27FC236}">
                <a16:creationId xmlns:a16="http://schemas.microsoft.com/office/drawing/2014/main" id="{F59F8EB8-ED2A-418A-B550-547B100DC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4088" y="46634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8670D-7474-0142-CC2C-CABC0E0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IU annotation in </a:t>
            </a:r>
            <a:r>
              <a:rPr lang="en-US" altLang="zh-TW" dirty="0" err="1"/>
              <a:t>Rezonator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A74683-7CB4-8702-42C5-1226C2DCF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20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Adding endnotes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852" y="2121408"/>
            <a:ext cx="2406396" cy="4050792"/>
          </a:xfrm>
        </p:spPr>
        <p:txBody>
          <a:bodyPr/>
          <a:lstStyle/>
          <a:p>
            <a:pPr marL="0" indent="0">
              <a:buNone/>
            </a:pPr>
            <a:r>
              <a:rPr lang="en-US" altLang="zh-HK" dirty="0"/>
              <a:t>Right-click the LAST word of the IU, and then go to Add </a:t>
            </a:r>
            <a:r>
              <a:rPr lang="en-US" altLang="zh-HK" dirty="0" err="1"/>
              <a:t>endnoe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815FC1-3BD1-4E73-9BC1-1C907882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60707"/>
            <a:ext cx="7459980" cy="47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Splitting units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852" y="2121408"/>
            <a:ext cx="2406396" cy="4050792"/>
          </a:xfrm>
        </p:spPr>
        <p:txBody>
          <a:bodyPr/>
          <a:lstStyle/>
          <a:p>
            <a:pPr marL="0" indent="0">
              <a:buNone/>
            </a:pPr>
            <a:r>
              <a:rPr lang="en-US" altLang="zh-HK" dirty="0"/>
              <a:t>Right-click the FIRST word of the second IU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9312AC-FAD8-4949-904A-3BA5A73A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064123"/>
            <a:ext cx="6667500" cy="42652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DD78F8B-4DB0-4EC9-AC86-00A32DAE0050}"/>
                  </a:ext>
                </a:extLst>
              </p14:cNvPr>
              <p14:cNvContentPartPr/>
              <p14:nvPr/>
            </p14:nvContentPartPr>
            <p14:xfrm>
              <a:off x="6034500" y="5520060"/>
              <a:ext cx="647640" cy="2448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DD78F8B-4DB0-4EC9-AC86-00A32DAE00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0860" y="5412420"/>
                <a:ext cx="75528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62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HK" sz="1800"/>
              <a:t>A problem of assigning </a:t>
            </a:r>
            <a:r>
              <a:rPr lang="en-US" altLang="zh-HK" sz="1800" b="1"/>
              <a:t>boundaries</a:t>
            </a:r>
            <a:r>
              <a:rPr lang="en-US" altLang="zh-HK" sz="1800"/>
              <a:t> to speech</a:t>
            </a:r>
            <a:endParaRPr lang="en-US" altLang="zh-HK" sz="1800" b="1"/>
          </a:p>
          <a:p>
            <a:r>
              <a:rPr lang="en-US" altLang="zh-HK" sz="1800"/>
              <a:t>Empirically driven (not interested in lab-grown speech) (vs. intonation </a:t>
            </a:r>
            <a:r>
              <a:rPr lang="en-US" altLang="zh-HK" sz="1800" i="1"/>
              <a:t>phrase</a:t>
            </a:r>
            <a:r>
              <a:rPr lang="en-US" altLang="zh-HK" sz="1800"/>
              <a:t>)</a:t>
            </a:r>
          </a:p>
          <a:p>
            <a:pPr marL="0" indent="0">
              <a:buNone/>
            </a:pPr>
            <a:endParaRPr lang="en-US" altLang="zh-TW" sz="1800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B56F6070-1877-FA80-D84E-0D6997731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1" r="32636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IU merging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Right click on the SECOND IU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5FD3EA-F33F-4EA1-B35C-84C8D973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3" y="2411730"/>
            <a:ext cx="5812596" cy="30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Tokenisation</a:t>
            </a:r>
            <a:r>
              <a:rPr lang="en-US" altLang="zh-HK" dirty="0"/>
              <a:t> / text errors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altLang="zh-HK" dirty="0"/>
              <a:t>You can still fix them at this stage</a:t>
            </a:r>
          </a:p>
          <a:p>
            <a:r>
              <a:rPr lang="en-US" altLang="zh-HK" dirty="0"/>
              <a:t>BUT you must write down the changes you make &amp; make sure your partner also makes them</a:t>
            </a:r>
          </a:p>
          <a:p>
            <a:r>
              <a:rPr lang="en-US" altLang="zh-HK" dirty="0"/>
              <a:t>It is </a:t>
            </a:r>
            <a:r>
              <a:rPr lang="en-US" altLang="zh-HK" b="1" dirty="0"/>
              <a:t>highly important</a:t>
            </a:r>
            <a:r>
              <a:rPr lang="en-US" altLang="zh-HK" i="1" dirty="0"/>
              <a:t> </a:t>
            </a:r>
            <a:r>
              <a:rPr lang="en-US" altLang="zh-HK" dirty="0"/>
              <a:t>that both of you end up with the same text, differing </a:t>
            </a:r>
            <a:r>
              <a:rPr lang="en-US" altLang="zh-HK" b="1" dirty="0"/>
              <a:t>only</a:t>
            </a:r>
            <a:r>
              <a:rPr lang="en-US" altLang="zh-HK" dirty="0"/>
              <a:t> in boundaries</a:t>
            </a:r>
          </a:p>
        </p:txBody>
      </p:sp>
    </p:spTree>
    <p:extLst>
      <p:ext uri="{BB962C8B-B14F-4D97-AF65-F5344CB8AC3E}">
        <p14:creationId xmlns:p14="http://schemas.microsoft.com/office/powerpoint/2010/main" val="3483205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Token split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2280" y="1847088"/>
            <a:ext cx="2674620" cy="4050792"/>
          </a:xfrm>
        </p:spPr>
        <p:txBody>
          <a:bodyPr/>
          <a:lstStyle/>
          <a:p>
            <a:r>
              <a:rPr lang="en-US" altLang="zh-HK" dirty="0"/>
              <a:t>Right click on the token</a:t>
            </a:r>
          </a:p>
          <a:p>
            <a:r>
              <a:rPr lang="en-US" altLang="zh-HK" dirty="0"/>
              <a:t>You will be asked to insert a space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03CE66-3D3E-4BA3-ACAF-FCCE28A7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2" y="1688592"/>
            <a:ext cx="5430080" cy="49164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EB7B597A-59AD-4818-8BDC-6FA222614BA4}"/>
                  </a:ext>
                </a:extLst>
              </p14:cNvPr>
              <p14:cNvContentPartPr/>
              <p14:nvPr/>
            </p14:nvContentPartPr>
            <p14:xfrm>
              <a:off x="4262940" y="4948380"/>
              <a:ext cx="1557720" cy="2412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EB7B597A-59AD-4818-8BDC-6FA222614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9300" y="4840380"/>
                <a:ext cx="166536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075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Token merge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Right click on token</a:t>
            </a:r>
          </a:p>
          <a:p>
            <a:r>
              <a:rPr lang="en-US" altLang="zh-HK" dirty="0"/>
              <a:t>Click ‘Merge token’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6DC5A-2316-4685-A237-EF345CFC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" y="1945004"/>
            <a:ext cx="5215890" cy="47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7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8C548-FB93-4D71-97C9-89CBA276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Text errors	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B5A98-E117-42E2-B38B-67B52CE4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0" y="2121408"/>
            <a:ext cx="3161538" cy="4050792"/>
          </a:xfrm>
        </p:spPr>
        <p:txBody>
          <a:bodyPr/>
          <a:lstStyle/>
          <a:p>
            <a:r>
              <a:rPr lang="en-US" altLang="zh-HK" dirty="0"/>
              <a:t>Click ‘Sync to unit tab’</a:t>
            </a:r>
          </a:p>
          <a:p>
            <a:r>
              <a:rPr lang="en-US" altLang="zh-HK" dirty="0"/>
              <a:t>Double-click cell in the top right to change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30DAB1-5F92-4C3F-A721-5DE363BB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" y="1979866"/>
            <a:ext cx="5400675" cy="43338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580615-8956-46F4-9294-5287B686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48" y="4366260"/>
            <a:ext cx="9220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zh-TW" altLang="en-US" sz="1800"/>
              <a:t> </a:t>
            </a:r>
            <a:r>
              <a:rPr lang="en-US" altLang="zh-TW" sz="1800"/>
              <a:t>‘Subjective’ cue trading needed – not based on a single cue</a:t>
            </a:r>
          </a:p>
          <a:p>
            <a:pPr lvl="1"/>
            <a:r>
              <a:rPr lang="en-US" altLang="zh-TW"/>
              <a:t>Pauses: Not as important as you might think</a:t>
            </a:r>
          </a:p>
          <a:p>
            <a:r>
              <a:rPr lang="en-US" altLang="zh-TW" sz="1800"/>
              <a:t>(Phonetic cues only – not syntactic or lexical cues!)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6B639617-1ADD-1CFA-63E4-DA9A2EA93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33" r="2439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HK" sz="4800"/>
              <a:t>What’s an IU?</a:t>
            </a:r>
            <a:endParaRPr lang="zh-HK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09CB3-1752-490F-8B3E-B6B03317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zh-TW" sz="1800"/>
              <a:t>From the speaker’s perspective: a unit of </a:t>
            </a:r>
            <a:r>
              <a:rPr lang="en-US" altLang="zh-TW" sz="1800" b="1"/>
              <a:t>planning</a:t>
            </a:r>
          </a:p>
          <a:p>
            <a:r>
              <a:rPr lang="en-US" altLang="zh-TW" sz="1800"/>
              <a:t>From the both parties’ perspectives: the </a:t>
            </a:r>
            <a:r>
              <a:rPr lang="en-US" altLang="zh-TW" sz="1800" b="1"/>
              <a:t>focus of consciousness </a:t>
            </a:r>
            <a:r>
              <a:rPr lang="en-US" altLang="zh-TW" sz="1800"/>
              <a:t>at any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9C5C1-F85B-DB90-7769-BAE3F79EA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5" r="48412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3735017" y="1316073"/>
            <a:ext cx="4721965" cy="31104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When did you get into a living relationship with those artists in Paris at what age with artists in Paris yes uh</a:t>
            </a:r>
            <a:r>
              <a:rPr lang="en-US" altLang="ja-JP" dirty="0"/>
              <a:t>m </a:t>
            </a:r>
            <a:r>
              <a:rPr lang="en-US" altLang="zh-HK" dirty="0"/>
              <a:t>I went to study art in Paris a little bit uh but I really didn’t meet any answers and to answer your question the way I think you would like it answered I was twenty-three In New York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(SBC055 – The </a:t>
            </a:r>
            <a:r>
              <a:rPr lang="en-US" altLang="zh-HK" dirty="0" err="1"/>
              <a:t>Mada</a:t>
            </a:r>
            <a:r>
              <a:rPr lang="en-US" altLang="zh-HK" dirty="0"/>
              <a:t> of Dada)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2547" y="3334905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393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020E64CF-78DD-4135-9487-B66CFAC2D190}"/>
              </a:ext>
            </a:extLst>
          </p:cNvPr>
          <p:cNvSpPr txBox="1">
            <a:spLocks/>
          </p:cNvSpPr>
          <p:nvPr/>
        </p:nvSpPr>
        <p:spPr>
          <a:xfrm>
            <a:off x="1554144" y="900435"/>
            <a:ext cx="9356310" cy="4731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When did you get into a living relationship with those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At what 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with artists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Perrot:	Yes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Wood:	Uh</a:t>
            </a:r>
            <a:r>
              <a:rPr lang="en-US" altLang="ja-JP" dirty="0"/>
              <a:t>m</a:t>
            </a:r>
            <a:endParaRPr lang="en-US" altLang="zh-HK" dirty="0"/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went to study art in Paris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 little bit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Uh But I really didn’t meet any answers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And to answer your question the way I think you would like it answered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 was twenty-three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HK" dirty="0"/>
              <a:t>	In New York</a:t>
            </a:r>
          </a:p>
          <a:p>
            <a:endParaRPr lang="zh-HK" altLang="en-US" dirty="0"/>
          </a:p>
        </p:txBody>
      </p:sp>
      <p:pic>
        <p:nvPicPr>
          <p:cNvPr id="10" name="SBC055-extract2">
            <a:hlinkClick r:id="" action="ppaction://media"/>
            <a:extLst>
              <a:ext uri="{FF2B5EF4-FFF2-40B4-BE49-F238E27FC236}">
                <a16:creationId xmlns:a16="http://schemas.microsoft.com/office/drawing/2014/main" id="{6A9366BD-170A-46BD-8B94-15342923438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02" y="34290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167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175" y="3913188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600" y="574271"/>
            <a:ext cx="8881792" cy="2439093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 with our other penguins uh we brought them over from Scotland and as it turned out in the quarantine period that they had that a vi- I should say a fungus okay this aspergillosis fungus had come to fruition and we had lost you know a good portion of penguins so okay now it’s time to consider replacing these penguins how do we </a:t>
            </a:r>
            <a:r>
              <a:rPr lang="en-US" altLang="zh-HK" dirty="0" err="1">
                <a:solidFill>
                  <a:schemeClr val="tx1"/>
                </a:solidFill>
              </a:rPr>
              <a:t>wanna</a:t>
            </a:r>
            <a:r>
              <a:rPr lang="en-US" altLang="zh-HK" dirty="0">
                <a:solidFill>
                  <a:schemeClr val="tx1"/>
                </a:solidFill>
              </a:rPr>
              <a:t> go about doing that</a:t>
            </a:r>
          </a:p>
          <a:p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(SBC039 – Pretty Busy Bird)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908C292-C1A1-4E23-AC7B-39C2FEA68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4"/>
          <a:stretch/>
        </p:blipFill>
        <p:spPr>
          <a:xfrm>
            <a:off x="3067050" y="3429000"/>
            <a:ext cx="5484892" cy="32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BC039-extract1">
            <a:hlinkClick r:id="" action="ppaction://media"/>
            <a:extLst>
              <a:ext uri="{FF2B5EF4-FFF2-40B4-BE49-F238E27FC236}">
                <a16:creationId xmlns:a16="http://schemas.microsoft.com/office/drawing/2014/main" id="{45945CE7-8FFB-48E9-922C-69921DC6EB41}"/>
              </a:ext>
            </a:extLst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38" y="787400"/>
            <a:ext cx="609600" cy="60960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175ED-D42E-4C78-997C-060DA5E9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7110" y="1482327"/>
            <a:ext cx="4437844" cy="3901756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Um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With our other penguins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uh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We brought them over from Scotland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and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As it turned out 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In the quarantine period that they had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That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A vi-</a:t>
            </a:r>
          </a:p>
          <a:p>
            <a:pPr marL="0" indent="0">
              <a:buNone/>
            </a:pPr>
            <a:r>
              <a:rPr lang="en-US" altLang="zh-HK" dirty="0">
                <a:solidFill>
                  <a:schemeClr val="tx1"/>
                </a:solidFill>
              </a:rPr>
              <a:t>I should say a fungus</a:t>
            </a: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C9617-4A52-4DB2-AE57-3680E1EBD68C}"/>
              </a:ext>
            </a:extLst>
          </p:cNvPr>
          <p:cNvSpPr/>
          <p:nvPr/>
        </p:nvSpPr>
        <p:spPr>
          <a:xfrm>
            <a:off x="6096000" y="1482327"/>
            <a:ext cx="5832764" cy="38164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 this Aspergillosis fungus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Had come to fruition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And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we had lost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You know a good portion of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So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Okay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Now it’s time to consider replacing these penguins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</a:pPr>
            <a:r>
              <a:rPr lang="en-US" altLang="zh-HK" sz="2000" dirty="0">
                <a:solidFill>
                  <a:schemeClr val="tx1"/>
                </a:solidFill>
              </a:rPr>
              <a:t>How do we </a:t>
            </a:r>
            <a:r>
              <a:rPr lang="en-US" altLang="zh-HK" sz="2000" dirty="0" err="1">
                <a:solidFill>
                  <a:schemeClr val="tx1"/>
                </a:solidFill>
              </a:rPr>
              <a:t>wanna</a:t>
            </a:r>
            <a:r>
              <a:rPr lang="en-US" altLang="zh-HK" sz="2000" dirty="0">
                <a:solidFill>
                  <a:schemeClr val="tx1"/>
                </a:solidFill>
              </a:rPr>
              <a:t> go about doing that</a:t>
            </a:r>
          </a:p>
        </p:txBody>
      </p:sp>
    </p:spTree>
    <p:extLst>
      <p:ext uri="{BB962C8B-B14F-4D97-AF65-F5344CB8AC3E}">
        <p14:creationId xmlns:p14="http://schemas.microsoft.com/office/powerpoint/2010/main" val="25168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刻字型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987</TotalTime>
  <Words>1485</Words>
  <Application>Microsoft Office PowerPoint</Application>
  <PresentationFormat>寬螢幕</PresentationFormat>
  <Paragraphs>214</Paragraphs>
  <Slides>34</Slides>
  <Notes>10</Notes>
  <HiddenSlides>0</HiddenSlides>
  <MMClips>18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0" baseType="lpstr">
      <vt:lpstr>Arial</vt:lpstr>
      <vt:lpstr>Arial Black</vt:lpstr>
      <vt:lpstr>Calibri</vt:lpstr>
      <vt:lpstr>Rockwell Extra Bold</vt:lpstr>
      <vt:lpstr>Wingdings</vt:lpstr>
      <vt:lpstr>木刻字型</vt:lpstr>
      <vt:lpstr>Annotating intonation units in the Taiwan Mandarin Corpus</vt:lpstr>
      <vt:lpstr>Intonation units</vt:lpstr>
      <vt:lpstr>What’s an IU?</vt:lpstr>
      <vt:lpstr>What’s an IU?</vt:lpstr>
      <vt:lpstr>What’s an IU?</vt:lpstr>
      <vt:lpstr>PowerPoint 簡報</vt:lpstr>
      <vt:lpstr>PowerPoint 簡報</vt:lpstr>
      <vt:lpstr>PowerPoint 簡報</vt:lpstr>
      <vt:lpstr>PowerPoint 簡報</vt:lpstr>
      <vt:lpstr>Tell me how many IUs …</vt:lpstr>
      <vt:lpstr>Meaning/Grammar can be misleading </vt:lpstr>
      <vt:lpstr>Tell me how many IUs …</vt:lpstr>
      <vt:lpstr>Pitch</vt:lpstr>
      <vt:lpstr>Tell me how many IUs …</vt:lpstr>
      <vt:lpstr>Isotony</vt:lpstr>
      <vt:lpstr>Endnotes (i.e. prosodic types of IUs)</vt:lpstr>
      <vt:lpstr>What’s an endnote?</vt:lpstr>
      <vt:lpstr>Four types of endnotes</vt:lpstr>
      <vt:lpstr>PowerPoint 簡報</vt:lpstr>
      <vt:lpstr>PowerPoint 簡報</vt:lpstr>
      <vt:lpstr>PowerPoint 簡報</vt:lpstr>
      <vt:lpstr>PowerPoint 簡報</vt:lpstr>
      <vt:lpstr>Tell me the endnote …</vt:lpstr>
      <vt:lpstr>What counts as rise? The tone</vt:lpstr>
      <vt:lpstr>Tell me the endnote …</vt:lpstr>
      <vt:lpstr>Careful of creaks!</vt:lpstr>
      <vt:lpstr>IU annotation in Rezonator</vt:lpstr>
      <vt:lpstr>Adding endnotes</vt:lpstr>
      <vt:lpstr>Splitting units</vt:lpstr>
      <vt:lpstr>IU merging</vt:lpstr>
      <vt:lpstr>Tokenisation / text errors</vt:lpstr>
      <vt:lpstr>Token split</vt:lpstr>
      <vt:lpstr>Token merge</vt:lpstr>
      <vt:lpstr>Text errors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Ryan Lai</dc:creator>
  <cp:lastModifiedBy>Ka Yau Lai</cp:lastModifiedBy>
  <cp:revision>28</cp:revision>
  <dcterms:created xsi:type="dcterms:W3CDTF">2020-04-13T08:49:16Z</dcterms:created>
  <dcterms:modified xsi:type="dcterms:W3CDTF">2022-11-11T03:37:35Z</dcterms:modified>
</cp:coreProperties>
</file>